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2" r:id="rId2"/>
    <p:sldId id="263" r:id="rId3"/>
    <p:sldId id="270" r:id="rId4"/>
    <p:sldId id="269" r:id="rId5"/>
    <p:sldId id="278" r:id="rId6"/>
    <p:sldId id="276" r:id="rId7"/>
    <p:sldId id="280" r:id="rId8"/>
    <p:sldId id="281" r:id="rId9"/>
    <p:sldId id="273" r:id="rId10"/>
    <p:sldId id="282" r:id="rId11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201"/>
    <a:srgbClr val="1C1C1C"/>
    <a:srgbClr val="262626"/>
    <a:srgbClr val="23CFBF"/>
    <a:srgbClr val="F62291"/>
    <a:srgbClr val="D8268C"/>
    <a:srgbClr val="3333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532" autoAdjust="0"/>
    <p:restoredTop sz="99862" autoAdjust="0"/>
  </p:normalViewPr>
  <p:slideViewPr>
    <p:cSldViewPr>
      <p:cViewPr>
        <p:scale>
          <a:sx n="90" d="100"/>
          <a:sy n="90" d="100"/>
        </p:scale>
        <p:origin x="-1530" y="-23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Listener</a:t>
            </a:r>
            <a:r>
              <a:rPr lang="ko-KR" altLang="en-US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 종류와 인터페이스 </a:t>
            </a:r>
            <a:r>
              <a:rPr lang="en-US" altLang="ko-KR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-&gt; </a:t>
            </a:r>
            <a:r>
              <a:rPr lang="ko-KR" altLang="en-US" sz="1200" spc="-15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웹어플리케이션</a:t>
            </a:r>
            <a:r>
              <a:rPr lang="en-US" altLang="ko-KR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세션</a:t>
            </a:r>
            <a:r>
              <a:rPr lang="en-US" altLang="ko-KR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요청</a:t>
            </a:r>
            <a:endParaRPr lang="en-US" altLang="ko-KR" sz="12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ServletContextListener</a:t>
            </a:r>
            <a:r>
              <a:rPr lang="ko-KR" altLang="en-US" dirty="0" smtClean="0"/>
              <a:t>의 경우 인터페이스 구현을 통해 리스너 클래스 작성</a:t>
            </a:r>
          </a:p>
          <a:p>
            <a:r>
              <a:rPr lang="ko-KR" altLang="en-US" dirty="0" err="1" smtClean="0"/>
              <a:t>톰캣</a:t>
            </a:r>
            <a:r>
              <a:rPr lang="ko-KR" altLang="en-US" dirty="0" smtClean="0"/>
              <a:t> 시작과 함께 </a:t>
            </a:r>
            <a:r>
              <a:rPr lang="en-US" altLang="ko-KR" dirty="0" smtClean="0"/>
              <a:t>web.xml </a:t>
            </a:r>
            <a:r>
              <a:rPr lang="ko-KR" altLang="en-US" dirty="0" smtClean="0"/>
              <a:t>설정을 참고해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시작함</a:t>
            </a:r>
          </a:p>
          <a:p>
            <a:r>
              <a:rPr lang="ko-KR" altLang="en-US" dirty="0" err="1" smtClean="0"/>
              <a:t>리스너의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contextInitialized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메서드에서는</a:t>
            </a:r>
            <a:r>
              <a:rPr lang="ko-KR" altLang="en-US" dirty="0" smtClean="0"/>
              <a:t> 작업을 수행하고 필요하다면 속성 객체를 만들어 </a:t>
            </a:r>
            <a:r>
              <a:rPr lang="en-US" altLang="ko-KR" dirty="0" err="1" smtClean="0"/>
              <a:t>ServletContext</a:t>
            </a:r>
            <a:r>
              <a:rPr lang="en-US" altLang="ko-KR" dirty="0" smtClean="0"/>
              <a:t>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application </a:t>
            </a:r>
            <a:r>
              <a:rPr lang="ko-KR" altLang="en-US" dirty="0" smtClean="0"/>
              <a:t>범위에 속성을 </a:t>
            </a:r>
            <a:r>
              <a:rPr lang="ko-KR" altLang="en-US" dirty="0" err="1" smtClean="0"/>
              <a:t>저정해</a:t>
            </a:r>
            <a:r>
              <a:rPr lang="ko-KR" altLang="en-US" dirty="0" smtClean="0"/>
              <a:t> 모든 애플리케이션에서 참고할 수 </a:t>
            </a:r>
            <a:r>
              <a:rPr lang="ko-KR" altLang="en-US" dirty="0" err="1" smtClean="0"/>
              <a:t>있도록한다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리스너</a:t>
            </a:r>
            <a:r>
              <a:rPr lang="ko-KR" altLang="en-US" dirty="0" smtClean="0"/>
              <a:t> 동작이 끝나면 </a:t>
            </a:r>
            <a:r>
              <a:rPr lang="en-US" altLang="ko-KR" dirty="0" smtClean="0"/>
              <a:t>Load-on-startup </a:t>
            </a:r>
            <a:r>
              <a:rPr lang="ko-KR" altLang="en-US" dirty="0" smtClean="0"/>
              <a:t>으로 설정된 일반 </a:t>
            </a:r>
            <a:r>
              <a:rPr lang="ko-KR" altLang="en-US" dirty="0" err="1" smtClean="0"/>
              <a:t>서블릿이</a:t>
            </a:r>
            <a:r>
              <a:rPr lang="ko-KR" altLang="en-US" dirty="0" smtClean="0"/>
              <a:t> 실행된다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FBF09-D113-481C-ABB2-744D0E5D3543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115D-BC84-47FC-98CD-B902DF8AFCDB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A265-8430-48A4-8D17-EFACBA04F82B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7A92-6A57-4077-9D12-DF07EEF7AA8D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22A9-062C-4DCA-A37B-B91D0A0CA200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6267A-B9A1-4431-9028-4AB8AE27F150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AF98-187F-4FBC-A884-4D2BCD60165B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F561-8A8A-4ACA-85B3-FFD5944C4469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679-6D06-4D2A-917E-77CFCB234089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449D-4057-4E3B-87DF-F012513F7538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CFB0-E868-4A6B-8032-A596F0BE0D11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tx1">
              <a:lumMod val="85000"/>
              <a:lumOff val="15000"/>
            </a:schemeClr>
          </a:fgClr>
          <a:bgClr>
            <a:schemeClr val="tx1">
              <a:lumMod val="95000"/>
              <a:lumOff val="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E4365CE-F523-43CC-B81C-FB77800428EF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362567" y="-28996"/>
            <a:ext cx="2542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201-13\Downloads\photo-1454165205744-3b78555e5572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0" y="0"/>
            <a:ext cx="10287000" cy="685800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2480" y="3422610"/>
            <a:ext cx="3667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리스너</a:t>
            </a:r>
            <a:r>
              <a:rPr lang="ko-KR" altLang="en-US" sz="4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4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Listener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16496" y="3257222"/>
            <a:ext cx="936104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72480" y="4562971"/>
            <a:ext cx="397993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sz="25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 </a:t>
            </a:r>
            <a:r>
              <a:rPr lang="ko-KR" altLang="en-US" sz="2500" b="1" spc="300" dirty="0" smtClean="0">
                <a:solidFill>
                  <a:srgbClr val="F5C20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불꽃놀이</a:t>
            </a:r>
            <a:endParaRPr lang="en-US" altLang="ko-KR" sz="2500" b="1" spc="300" dirty="0" smtClean="0">
              <a:solidFill>
                <a:srgbClr val="F5C20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8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</a:t>
            </a:r>
            <a:r>
              <a:rPr lang="ko-KR" altLang="en-US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　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장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김용</a:t>
            </a:r>
            <a:endParaRPr lang="en-US" altLang="ko-KR" sz="20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발</a:t>
            </a:r>
            <a:r>
              <a:rPr lang="ko-KR" altLang="en-US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　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표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000" spc="30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전채은</a:t>
            </a:r>
            <a:endParaRPr lang="en-US" altLang="ko-KR" sz="20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</a:t>
            </a:r>
            <a:r>
              <a:rPr lang="en-US" altLang="ko-KR" sz="21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spc="30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</a:t>
            </a:r>
            <a:r>
              <a:rPr lang="en-US" altLang="ko-KR" sz="21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T: 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양경화</a:t>
            </a:r>
            <a:endParaRPr lang="en-US" altLang="ko-KR" sz="20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spc="48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Q&amp;A: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강현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이은진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최수빈</a:t>
            </a:r>
            <a:endParaRPr lang="en-US" altLang="ko-KR" sz="20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63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0666" y="3068960"/>
            <a:ext cx="258917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3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Thank’s</a:t>
            </a:r>
            <a:r>
              <a:rPr lang="en-US" altLang="ko-KR" sz="2800" spc="3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for </a:t>
            </a:r>
            <a:endParaRPr lang="en-US" altLang="ko-KR" sz="28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listening</a:t>
            </a:r>
            <a:endParaRPr lang="ko-KR" altLang="en-US" sz="2800" spc="3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 rot="210375">
            <a:off x="6033120" y="2413232"/>
            <a:ext cx="2869416" cy="1986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직사각형 3"/>
          <p:cNvSpPr/>
          <p:nvPr/>
        </p:nvSpPr>
        <p:spPr>
          <a:xfrm>
            <a:off x="416496" y="2910835"/>
            <a:ext cx="936104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2034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16496" y="404664"/>
            <a:ext cx="955105" cy="703597"/>
            <a:chOff x="397495" y="548680"/>
            <a:chExt cx="955105" cy="703597"/>
          </a:xfrm>
        </p:grpSpPr>
        <p:sp>
          <p:nvSpPr>
            <p:cNvPr id="5" name="TextBox 4"/>
            <p:cNvSpPr txBox="1"/>
            <p:nvPr/>
          </p:nvSpPr>
          <p:spPr>
            <a:xfrm>
              <a:off x="397495" y="548680"/>
              <a:ext cx="9252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목차</a:t>
              </a:r>
              <a:endParaRPr lang="en-US" altLang="ko-KR" sz="3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16496" y="1196752"/>
              <a:ext cx="936104" cy="55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03473" y="2561363"/>
            <a:ext cx="8081975" cy="1947757"/>
            <a:chOff x="903473" y="2561363"/>
            <a:chExt cx="8081975" cy="1947757"/>
          </a:xfrm>
        </p:grpSpPr>
        <p:grpSp>
          <p:nvGrpSpPr>
            <p:cNvPr id="31" name="그룹 19"/>
            <p:cNvGrpSpPr/>
            <p:nvPr/>
          </p:nvGrpSpPr>
          <p:grpSpPr>
            <a:xfrm>
              <a:off x="920552" y="2626618"/>
              <a:ext cx="8064896" cy="1882502"/>
              <a:chOff x="992560" y="2626618"/>
              <a:chExt cx="8064896" cy="1882502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1489303" y="4363591"/>
                <a:ext cx="6927394" cy="555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18"/>
              <p:cNvGrpSpPr/>
              <p:nvPr/>
            </p:nvGrpSpPr>
            <p:grpSpPr>
              <a:xfrm>
                <a:off x="992560" y="2626618"/>
                <a:ext cx="8064896" cy="1882502"/>
                <a:chOff x="992560" y="2626618"/>
                <a:chExt cx="8064896" cy="1882502"/>
              </a:xfrm>
            </p:grpSpPr>
            <p:sp>
              <p:nvSpPr>
                <p:cNvPr id="54" name="한쪽 모서리가 잘린 사각형 53"/>
                <p:cNvSpPr/>
                <p:nvPr/>
              </p:nvSpPr>
              <p:spPr>
                <a:xfrm flipH="1">
                  <a:off x="992560" y="2636912"/>
                  <a:ext cx="1872208" cy="1872208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한쪽 모서리가 잘린 사각형 54"/>
                <p:cNvSpPr/>
                <p:nvPr/>
              </p:nvSpPr>
              <p:spPr>
                <a:xfrm flipH="1">
                  <a:off x="3056789" y="2636912"/>
                  <a:ext cx="1872208" cy="1872208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한쪽 모서리가 잘린 사각형 55"/>
                <p:cNvSpPr/>
                <p:nvPr/>
              </p:nvSpPr>
              <p:spPr>
                <a:xfrm flipH="1">
                  <a:off x="5121018" y="2636912"/>
                  <a:ext cx="1872208" cy="1872208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한쪽 모서리가 잘린 사각형 56"/>
                <p:cNvSpPr/>
                <p:nvPr/>
              </p:nvSpPr>
              <p:spPr>
                <a:xfrm flipH="1">
                  <a:off x="7185248" y="2626618"/>
                  <a:ext cx="1872208" cy="1872208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2" name="직사각형 31"/>
            <p:cNvSpPr/>
            <p:nvPr/>
          </p:nvSpPr>
          <p:spPr>
            <a:xfrm>
              <a:off x="903473" y="2561363"/>
              <a:ext cx="8659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buFont typeface="+mj-lt"/>
                <a:buAutoNum type="romanUcPeriod"/>
              </a:pPr>
              <a:r>
                <a:rPr lang="en-US" altLang="ko-KR" sz="3200" spc="-150" dirty="0" smtClean="0">
                  <a:solidFill>
                    <a:srgbClr val="FFFFFF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984781" y="2561363"/>
              <a:ext cx="8659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buFont typeface="+mj-lt"/>
                <a:buAutoNum type="romanUcPeriod" startAt="2"/>
              </a:pPr>
              <a:r>
                <a:rPr lang="en-US" altLang="ko-KR" sz="3200" spc="-150" dirty="0" smtClean="0">
                  <a:solidFill>
                    <a:srgbClr val="FFFFFF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048266" y="2561363"/>
              <a:ext cx="8659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buFont typeface="+mj-lt"/>
                <a:buAutoNum type="romanUcPeriod" startAt="3"/>
              </a:pPr>
              <a:r>
                <a:rPr lang="en-US" altLang="ko-KR" sz="3200" spc="-150" dirty="0" smtClean="0">
                  <a:solidFill>
                    <a:srgbClr val="FFFFFF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113240" y="2561363"/>
              <a:ext cx="8659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buFont typeface="+mj-lt"/>
                <a:buAutoNum type="romanUcPeriod" startAt="4"/>
              </a:pPr>
              <a:r>
                <a:rPr lang="en-US" altLang="ko-KR" sz="3200" spc="-150" dirty="0" smtClean="0">
                  <a:solidFill>
                    <a:srgbClr val="FFFFFF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95348" y="3215816"/>
              <a:ext cx="158569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Listener</a:t>
              </a:r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의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개념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167050" y="3215816"/>
              <a:ext cx="158569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Listener</a:t>
              </a:r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의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동작구조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167314" y="3000372"/>
              <a:ext cx="179568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Listener</a:t>
              </a:r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의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종류와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인터페이스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67578" y="3215816"/>
              <a:ext cx="179568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인터페이스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구현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42405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81017" y="281687"/>
            <a:ext cx="2318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Listener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</a:t>
            </a:r>
            <a:r>
              <a: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개념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3473" y="269297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46697" y="273243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2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60610" y="292752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Listener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 동작구조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595282" y="2571744"/>
            <a:ext cx="1785950" cy="571504"/>
          </a:xfrm>
          <a:prstGeom prst="round2Diag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나눔명조" pitchFamily="18" charset="-127"/>
                <a:ea typeface="나눔명조" pitchFamily="18" charset="-127"/>
              </a:rPr>
              <a:t>톰캣</a:t>
            </a:r>
            <a:r>
              <a:rPr lang="ko-KR" altLang="en-US" sz="2000" dirty="0" smtClean="0">
                <a:latin typeface="나눔명조" pitchFamily="18" charset="-127"/>
                <a:ea typeface="나눔명조" pitchFamily="18" charset="-127"/>
              </a:rPr>
              <a:t> 시작</a:t>
            </a:r>
            <a:endParaRPr lang="ko-KR" altLang="en-US" sz="20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rot="5400000">
            <a:off x="2647277" y="2734327"/>
            <a:ext cx="285753" cy="246339"/>
          </a:xfrm>
          <a:prstGeom prst="triangle">
            <a:avLst/>
          </a:prstGeom>
          <a:solidFill>
            <a:srgbClr val="F5C201"/>
          </a:solidFill>
          <a:ln>
            <a:solidFill>
              <a:srgbClr val="F5C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309926" y="2571744"/>
            <a:ext cx="2786082" cy="5000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나눔명조" pitchFamily="18" charset="-127"/>
                <a:ea typeface="나눔명조" pitchFamily="18" charset="-127"/>
              </a:rPr>
              <a:t>리스너</a:t>
            </a:r>
            <a:r>
              <a:rPr lang="ko-KR" altLang="en-US" sz="2000" dirty="0" smtClean="0">
                <a:latin typeface="나눔명조" pitchFamily="18" charset="-127"/>
                <a:ea typeface="나눔명조" pitchFamily="18" charset="-127"/>
              </a:rPr>
              <a:t> 클래스</a:t>
            </a:r>
            <a:endParaRPr lang="ko-KR" altLang="en-US" sz="20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10388" y="2357430"/>
            <a:ext cx="2571768" cy="1071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 smtClean="0">
                <a:latin typeface="나눔명조" pitchFamily="18" charset="-127"/>
                <a:ea typeface="나눔명조" pitchFamily="18" charset="-127"/>
              </a:rPr>
              <a:t>contextInitialized</a:t>
            </a:r>
            <a:r>
              <a:rPr lang="en-US" altLang="ko-KR" sz="2000" dirty="0" smtClean="0">
                <a:latin typeface="나눔명조" pitchFamily="18" charset="-127"/>
                <a:ea typeface="나눔명조" pitchFamily="18" charset="-127"/>
              </a:rPr>
              <a:t>() {</a:t>
            </a:r>
          </a:p>
          <a:p>
            <a:r>
              <a:rPr lang="en-US" altLang="ko-KR" sz="2000" dirty="0" smtClean="0">
                <a:latin typeface="나눔명조" pitchFamily="18" charset="-127"/>
                <a:ea typeface="나눔명조" pitchFamily="18" charset="-127"/>
              </a:rPr>
              <a:t>......</a:t>
            </a:r>
          </a:p>
          <a:p>
            <a:r>
              <a:rPr lang="en-US" altLang="ko-KR" sz="2000" dirty="0" smtClean="0">
                <a:latin typeface="나눔명조" pitchFamily="18" charset="-127"/>
                <a:ea typeface="나눔명조" pitchFamily="18" charset="-127"/>
              </a:rPr>
              <a:t>}</a:t>
            </a:r>
            <a:endParaRPr lang="ko-KR" altLang="en-US" sz="20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309926" y="1214422"/>
            <a:ext cx="2786082" cy="64294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latin typeface="나눔명조" pitchFamily="18" charset="-127"/>
                <a:ea typeface="나눔명조" pitchFamily="18" charset="-127"/>
              </a:rPr>
              <a:t>ServletContextListener</a:t>
            </a:r>
            <a:endParaRPr lang="en-US" altLang="ko-KR" sz="2000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en-US" altLang="ko-KR" sz="2000" dirty="0" smtClean="0">
                <a:latin typeface="나눔명조" pitchFamily="18" charset="-127"/>
                <a:ea typeface="나눔명조" pitchFamily="18" charset="-127"/>
              </a:rPr>
              <a:t>Interface</a:t>
            </a:r>
            <a:endParaRPr lang="ko-KR" altLang="en-US" sz="20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0" name="순서도: 카드 19"/>
          <p:cNvSpPr/>
          <p:nvPr/>
        </p:nvSpPr>
        <p:spPr>
          <a:xfrm>
            <a:off x="916753" y="1312122"/>
            <a:ext cx="1143008" cy="571504"/>
          </a:xfrm>
          <a:prstGeom prst="flowChartPunchedCar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나눔명조" pitchFamily="18" charset="-127"/>
                <a:ea typeface="나눔명조" pitchFamily="18" charset="-127"/>
              </a:rPr>
              <a:t>web.xml</a:t>
            </a:r>
            <a:endParaRPr lang="ko-KR" altLang="en-US" sz="20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1" name="이등변 삼각형 20"/>
          <p:cNvSpPr/>
          <p:nvPr/>
        </p:nvSpPr>
        <p:spPr>
          <a:xfrm rot="10800000">
            <a:off x="4524372" y="3286124"/>
            <a:ext cx="285753" cy="246339"/>
          </a:xfrm>
          <a:prstGeom prst="triangle">
            <a:avLst/>
          </a:prstGeom>
          <a:solidFill>
            <a:srgbClr val="F5C201"/>
          </a:solidFill>
          <a:ln>
            <a:solidFill>
              <a:srgbClr val="F5C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881298" y="3714752"/>
            <a:ext cx="3651276" cy="1000132"/>
            <a:chOff x="2881298" y="3000372"/>
            <a:chExt cx="3651276" cy="1000132"/>
          </a:xfrm>
        </p:grpSpPr>
        <p:grpSp>
          <p:nvGrpSpPr>
            <p:cNvPr id="30" name="그룹 29"/>
            <p:cNvGrpSpPr/>
            <p:nvPr/>
          </p:nvGrpSpPr>
          <p:grpSpPr>
            <a:xfrm>
              <a:off x="2881298" y="3286124"/>
              <a:ext cx="3651276" cy="714380"/>
              <a:chOff x="2881298" y="3286124"/>
              <a:chExt cx="3651276" cy="714380"/>
            </a:xfrm>
          </p:grpSpPr>
          <p:sp>
            <p:nvSpPr>
              <p:cNvPr id="22" name="모서리가 둥근 직사각형 21"/>
              <p:cNvSpPr/>
              <p:nvPr/>
            </p:nvSpPr>
            <p:spPr>
              <a:xfrm>
                <a:off x="2881298" y="3286124"/>
                <a:ext cx="3651276" cy="714380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095612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 smtClean="0">
                    <a:solidFill>
                      <a:schemeClr val="tx1"/>
                    </a:solidFill>
                    <a:latin typeface="나눔명조" pitchFamily="18" charset="-127"/>
                    <a:ea typeface="나눔명조" pitchFamily="18" charset="-127"/>
                  </a:rPr>
                  <a:t>서블</a:t>
                </a:r>
                <a:r>
                  <a:rPr lang="ko-KR" altLang="en-US" sz="2000" dirty="0" err="1" smtClean="0">
                    <a:solidFill>
                      <a:schemeClr val="tx1"/>
                    </a:solidFill>
                    <a:latin typeface="나눔명조" pitchFamily="18" charset="-127"/>
                    <a:ea typeface="나눔명조" pitchFamily="18" charset="-127"/>
                  </a:rPr>
                  <a:t>릿</a:t>
                </a:r>
                <a:endParaRPr lang="ko-KR" altLang="en-US" sz="2000" dirty="0">
                  <a:solidFill>
                    <a:schemeClr val="tx1"/>
                  </a:solidFill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4202901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 smtClean="0">
                    <a:solidFill>
                      <a:schemeClr val="tx1"/>
                    </a:solidFill>
                    <a:latin typeface="나눔명조" pitchFamily="18" charset="-127"/>
                    <a:ea typeface="나눔명조" pitchFamily="18" charset="-127"/>
                  </a:rPr>
                  <a:t>서블</a:t>
                </a:r>
                <a:r>
                  <a:rPr lang="ko-KR" altLang="en-US" sz="2000" dirty="0" err="1" smtClean="0">
                    <a:solidFill>
                      <a:schemeClr val="tx1"/>
                    </a:solidFill>
                    <a:latin typeface="나눔명조" pitchFamily="18" charset="-127"/>
                    <a:ea typeface="나눔명조" pitchFamily="18" charset="-127"/>
                  </a:rPr>
                  <a:t>릿</a:t>
                </a:r>
                <a:endParaRPr lang="ko-KR" altLang="en-US" sz="2000" dirty="0">
                  <a:solidFill>
                    <a:schemeClr val="tx1"/>
                  </a:solidFill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310190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tx1"/>
                    </a:solidFill>
                    <a:latin typeface="나눔명조" pitchFamily="18" charset="-127"/>
                    <a:ea typeface="나눔명조" pitchFamily="18" charset="-127"/>
                  </a:rPr>
                  <a:t>……</a:t>
                </a:r>
                <a:endParaRPr lang="ko-KR" altLang="en-US" sz="2000" dirty="0">
                  <a:solidFill>
                    <a:schemeClr val="tx1"/>
                  </a:solidFill>
                  <a:latin typeface="나눔명조" pitchFamily="18" charset="-127"/>
                  <a:ea typeface="나눔명조" pitchFamily="18" charset="-127"/>
                </a:endParaRPr>
              </a:p>
            </p:txBody>
          </p:sp>
        </p:grpSp>
        <p:sp>
          <p:nvSpPr>
            <p:cNvPr id="29" name="순서도: 문서 28"/>
            <p:cNvSpPr/>
            <p:nvPr/>
          </p:nvSpPr>
          <p:spPr>
            <a:xfrm>
              <a:off x="3599647" y="3000372"/>
              <a:ext cx="2214578" cy="357190"/>
            </a:xfrm>
            <a:prstGeom prst="flowChartDocument">
              <a:avLst/>
            </a:prstGeom>
            <a:solidFill>
              <a:srgbClr val="1C1C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latin typeface="나눔명조" pitchFamily="18" charset="-127"/>
                  <a:ea typeface="나눔명조" pitchFamily="18" charset="-127"/>
                </a:rPr>
                <a:t>Load-on-</a:t>
              </a:r>
              <a:r>
                <a:rPr lang="en-US" altLang="ko-KR" sz="2000" dirty="0" err="1" smtClean="0">
                  <a:latin typeface="나눔명조" pitchFamily="18" charset="-127"/>
                  <a:ea typeface="나눔명조" pitchFamily="18" charset="-127"/>
                </a:rPr>
                <a:t>stattup</a:t>
              </a:r>
              <a:endParaRPr lang="ko-KR" altLang="en-US" sz="2000" dirty="0">
                <a:latin typeface="나눔명조" pitchFamily="18" charset="-127"/>
                <a:ea typeface="나눔명조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738818" y="4929198"/>
            <a:ext cx="3651276" cy="1000132"/>
            <a:chOff x="5524504" y="4286256"/>
            <a:chExt cx="3651276" cy="1000132"/>
          </a:xfrm>
        </p:grpSpPr>
        <p:grpSp>
          <p:nvGrpSpPr>
            <p:cNvPr id="31" name="그룹 30"/>
            <p:cNvGrpSpPr/>
            <p:nvPr/>
          </p:nvGrpSpPr>
          <p:grpSpPr>
            <a:xfrm>
              <a:off x="5524504" y="4572008"/>
              <a:ext cx="3651276" cy="714380"/>
              <a:chOff x="2881298" y="3286124"/>
              <a:chExt cx="3651276" cy="714380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2881298" y="3286124"/>
                <a:ext cx="3651276" cy="714380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3095612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  <a:latin typeface="나눔명조" pitchFamily="18" charset="-127"/>
                    <a:ea typeface="나눔명조" pitchFamily="18" charset="-127"/>
                  </a:rPr>
                  <a:t>속</a:t>
                </a:r>
                <a:r>
                  <a:rPr lang="ko-KR" altLang="en-US" sz="2000" dirty="0" smtClean="0">
                    <a:solidFill>
                      <a:schemeClr val="tx1"/>
                    </a:solidFill>
                    <a:latin typeface="나눔명조" pitchFamily="18" charset="-127"/>
                    <a:ea typeface="나눔명조" pitchFamily="18" charset="-127"/>
                  </a:rPr>
                  <a:t>성</a:t>
                </a:r>
                <a:endParaRPr lang="ko-KR" altLang="en-US" sz="2000" dirty="0">
                  <a:solidFill>
                    <a:schemeClr val="tx1"/>
                  </a:solidFill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202901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  <a:latin typeface="나눔명조" pitchFamily="18" charset="-127"/>
                    <a:ea typeface="나눔명조" pitchFamily="18" charset="-127"/>
                  </a:rPr>
                  <a:t>속성</a:t>
                </a:r>
                <a:endParaRPr lang="ko-KR" altLang="en-US" sz="2000" dirty="0">
                  <a:solidFill>
                    <a:schemeClr val="tx1"/>
                  </a:solidFill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5310190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tx1"/>
                    </a:solidFill>
                    <a:latin typeface="나눔명조" pitchFamily="18" charset="-127"/>
                    <a:ea typeface="나눔명조" pitchFamily="18" charset="-127"/>
                  </a:rPr>
                  <a:t>……</a:t>
                </a:r>
                <a:endParaRPr lang="ko-KR" altLang="en-US" sz="2000" dirty="0">
                  <a:solidFill>
                    <a:schemeClr val="tx1"/>
                  </a:solidFill>
                  <a:latin typeface="나눔명조" pitchFamily="18" charset="-127"/>
                  <a:ea typeface="나눔명조" pitchFamily="18" charset="-127"/>
                </a:endParaRPr>
              </a:p>
            </p:txBody>
          </p:sp>
        </p:grpSp>
        <p:sp>
          <p:nvSpPr>
            <p:cNvPr id="36" name="순서도: 문서 35"/>
            <p:cNvSpPr/>
            <p:nvPr/>
          </p:nvSpPr>
          <p:spPr>
            <a:xfrm>
              <a:off x="6242853" y="4286256"/>
              <a:ext cx="2214578" cy="357190"/>
            </a:xfrm>
            <a:prstGeom prst="flowChartDocument">
              <a:avLst/>
            </a:prstGeom>
            <a:solidFill>
              <a:srgbClr val="1C1C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err="1" smtClean="0">
                  <a:latin typeface="나눔명조" pitchFamily="18" charset="-127"/>
                  <a:ea typeface="나눔명조" pitchFamily="18" charset="-127"/>
                </a:rPr>
                <a:t>ServletContext</a:t>
              </a:r>
              <a:endParaRPr lang="ko-KR" altLang="en-US" sz="2000" dirty="0">
                <a:latin typeface="나눔명조" pitchFamily="18" charset="-127"/>
                <a:ea typeface="나눔명조" pitchFamily="18" charset="-127"/>
              </a:endParaRPr>
            </a:p>
          </p:txBody>
        </p:sp>
      </p:grpSp>
      <p:sp>
        <p:nvSpPr>
          <p:cNvPr id="39" name="순서도: 수행의 시작/종료 38"/>
          <p:cNvSpPr/>
          <p:nvPr/>
        </p:nvSpPr>
        <p:spPr>
          <a:xfrm>
            <a:off x="3309926" y="2035959"/>
            <a:ext cx="1045106" cy="357190"/>
          </a:xfrm>
          <a:prstGeom prst="flowChartTermina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명조" pitchFamily="18" charset="-127"/>
                <a:ea typeface="나눔명조" pitchFamily="18" charset="-127"/>
              </a:rPr>
              <a:t>구현</a:t>
            </a:r>
            <a:endParaRPr lang="ko-KR" altLang="en-US" sz="20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024174" y="5036355"/>
            <a:ext cx="1643074" cy="357190"/>
          </a:xfrm>
          <a:prstGeom prst="rect">
            <a:avLst/>
          </a:prstGeom>
          <a:solidFill>
            <a:srgbClr val="F5C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서블릿</a:t>
            </a:r>
            <a:r>
              <a:rPr lang="ko-KR" altLang="en-US" sz="200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/ JSP</a:t>
            </a:r>
            <a:endParaRPr lang="ko-KR" altLang="en-US" sz="2000" dirty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024174" y="5857892"/>
            <a:ext cx="1643074" cy="357190"/>
          </a:xfrm>
          <a:prstGeom prst="rect">
            <a:avLst/>
          </a:prstGeom>
          <a:solidFill>
            <a:srgbClr val="F5C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빈즈</a:t>
            </a:r>
            <a:r>
              <a:rPr lang="ko-KR" altLang="en-US" sz="200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 클래스</a:t>
            </a:r>
            <a:endParaRPr lang="ko-KR" altLang="en-US" sz="2000" dirty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2" name="대각선 방향의 모서리가 둥근 사각형 41"/>
          <p:cNvSpPr/>
          <p:nvPr/>
        </p:nvSpPr>
        <p:spPr>
          <a:xfrm>
            <a:off x="452406" y="4929198"/>
            <a:ext cx="1785950" cy="571504"/>
          </a:xfrm>
          <a:prstGeom prst="round2Diag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명조" pitchFamily="18" charset="-127"/>
                <a:ea typeface="나눔명조" pitchFamily="18" charset="-127"/>
              </a:rPr>
              <a:t>클라이언트</a:t>
            </a:r>
            <a:endParaRPr lang="en-US" altLang="ko-KR" sz="2000" dirty="0" smtClean="0"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44" name="직선 화살표 연결선 43"/>
          <p:cNvCxnSpPr>
            <a:stCxn id="42" idx="0"/>
            <a:endCxn id="40" idx="1"/>
          </p:cNvCxnSpPr>
          <p:nvPr/>
        </p:nvCxnSpPr>
        <p:spPr>
          <a:xfrm>
            <a:off x="2238356" y="5214950"/>
            <a:ext cx="785818" cy="15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40" idx="2"/>
            <a:endCxn id="41" idx="0"/>
          </p:cNvCxnSpPr>
          <p:nvPr/>
        </p:nvCxnSpPr>
        <p:spPr>
          <a:xfrm rot="5400000">
            <a:off x="3613538" y="5625718"/>
            <a:ext cx="464347" cy="15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3" idx="1"/>
            <a:endCxn id="40" idx="3"/>
          </p:cNvCxnSpPr>
          <p:nvPr/>
        </p:nvCxnSpPr>
        <p:spPr>
          <a:xfrm rot="10800000">
            <a:off x="4667248" y="5214950"/>
            <a:ext cx="1285884" cy="35719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3" idx="1"/>
            <a:endCxn id="41" idx="3"/>
          </p:cNvCxnSpPr>
          <p:nvPr/>
        </p:nvCxnSpPr>
        <p:spPr>
          <a:xfrm rot="10800000" flipV="1">
            <a:off x="4667248" y="5572139"/>
            <a:ext cx="1285884" cy="464347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rot="5400000">
            <a:off x="6632485" y="3964094"/>
            <a:ext cx="1928826" cy="1383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6092120" y="2828596"/>
            <a:ext cx="714380" cy="15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4" idx="0"/>
            <a:endCxn id="18" idx="2"/>
          </p:cNvCxnSpPr>
          <p:nvPr/>
        </p:nvCxnSpPr>
        <p:spPr>
          <a:xfrm rot="5400000" flipH="1" flipV="1">
            <a:off x="4345777" y="2214554"/>
            <a:ext cx="714380" cy="15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20" idx="2"/>
            <a:endCxn id="7" idx="3"/>
          </p:cNvCxnSpPr>
          <p:nvPr/>
        </p:nvCxnSpPr>
        <p:spPr>
          <a:xfrm rot="5400000">
            <a:off x="1144198" y="2227685"/>
            <a:ext cx="688118" cy="15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1017" y="281687"/>
            <a:ext cx="6336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웹</a:t>
            </a:r>
            <a:r>
              <a: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어플리케이션의 주요 사건과 인터페이스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2597" y="269715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  <p:grpSp>
        <p:nvGrpSpPr>
          <p:cNvPr id="1030" name="Group 6"/>
          <p:cNvGrpSpPr>
            <a:grpSpLocks noChangeAspect="1"/>
          </p:cNvGrpSpPr>
          <p:nvPr/>
        </p:nvGrpSpPr>
        <p:grpSpPr bwMode="auto">
          <a:xfrm>
            <a:off x="380968" y="4357694"/>
            <a:ext cx="1500198" cy="1609076"/>
            <a:chOff x="1561" y="484"/>
            <a:chExt cx="3114" cy="3340"/>
          </a:xfrm>
          <a:solidFill>
            <a:srgbClr val="F5C201"/>
          </a:solidFill>
        </p:grpSpPr>
        <p:sp>
          <p:nvSpPr>
            <p:cNvPr id="1032" name="Freeform 8"/>
            <p:cNvSpPr>
              <a:spLocks noEditPoints="1"/>
            </p:cNvSpPr>
            <p:nvPr/>
          </p:nvSpPr>
          <p:spPr bwMode="auto">
            <a:xfrm>
              <a:off x="1561" y="484"/>
              <a:ext cx="2973" cy="2428"/>
            </a:xfrm>
            <a:custGeom>
              <a:avLst/>
              <a:gdLst/>
              <a:ahLst/>
              <a:cxnLst>
                <a:cxn ang="0">
                  <a:pos x="1244" y="2300"/>
                </a:cxn>
                <a:cxn ang="0">
                  <a:pos x="1762" y="2133"/>
                </a:cxn>
                <a:cxn ang="0">
                  <a:pos x="128" y="1825"/>
                </a:cxn>
                <a:cxn ang="0">
                  <a:pos x="131" y="1919"/>
                </a:cxn>
                <a:cxn ang="0">
                  <a:pos x="152" y="1963"/>
                </a:cxn>
                <a:cxn ang="0">
                  <a:pos x="189" y="1993"/>
                </a:cxn>
                <a:cxn ang="0">
                  <a:pos x="238" y="2005"/>
                </a:cxn>
                <a:cxn ang="0">
                  <a:pos x="2761" y="2002"/>
                </a:cxn>
                <a:cxn ang="0">
                  <a:pos x="2804" y="1980"/>
                </a:cxn>
                <a:cxn ang="0">
                  <a:pos x="2834" y="1943"/>
                </a:cxn>
                <a:cxn ang="0">
                  <a:pos x="2845" y="1894"/>
                </a:cxn>
                <a:cxn ang="0">
                  <a:pos x="128" y="1825"/>
                </a:cxn>
                <a:cxn ang="0">
                  <a:pos x="213" y="132"/>
                </a:cxn>
                <a:cxn ang="0">
                  <a:pos x="169" y="153"/>
                </a:cxn>
                <a:cxn ang="0">
                  <a:pos x="139" y="190"/>
                </a:cxn>
                <a:cxn ang="0">
                  <a:pos x="128" y="239"/>
                </a:cxn>
                <a:cxn ang="0">
                  <a:pos x="2845" y="1696"/>
                </a:cxn>
                <a:cxn ang="0">
                  <a:pos x="2842" y="213"/>
                </a:cxn>
                <a:cxn ang="0">
                  <a:pos x="2820" y="170"/>
                </a:cxn>
                <a:cxn ang="0">
                  <a:pos x="2784" y="140"/>
                </a:cxn>
                <a:cxn ang="0">
                  <a:pos x="2735" y="129"/>
                </a:cxn>
                <a:cxn ang="0">
                  <a:pos x="238" y="0"/>
                </a:cxn>
                <a:cxn ang="0">
                  <a:pos x="2774" y="3"/>
                </a:cxn>
                <a:cxn ang="0">
                  <a:pos x="2845" y="26"/>
                </a:cxn>
                <a:cxn ang="0">
                  <a:pos x="2903" y="70"/>
                </a:cxn>
                <a:cxn ang="0">
                  <a:pos x="2947" y="129"/>
                </a:cxn>
                <a:cxn ang="0">
                  <a:pos x="2970" y="200"/>
                </a:cxn>
                <a:cxn ang="0">
                  <a:pos x="2973" y="1894"/>
                </a:cxn>
                <a:cxn ang="0">
                  <a:pos x="2961" y="1969"/>
                </a:cxn>
                <a:cxn ang="0">
                  <a:pos x="2927" y="2035"/>
                </a:cxn>
                <a:cxn ang="0">
                  <a:pos x="2875" y="2087"/>
                </a:cxn>
                <a:cxn ang="0">
                  <a:pos x="2810" y="2120"/>
                </a:cxn>
                <a:cxn ang="0">
                  <a:pos x="2735" y="2133"/>
                </a:cxn>
                <a:cxn ang="0">
                  <a:pos x="1915" y="2357"/>
                </a:cxn>
                <a:cxn ang="0">
                  <a:pos x="1909" y="2393"/>
                </a:cxn>
                <a:cxn ang="0">
                  <a:pos x="1888" y="2416"/>
                </a:cxn>
                <a:cxn ang="0">
                  <a:pos x="1864" y="2427"/>
                </a:cxn>
                <a:cxn ang="0">
                  <a:pos x="1173" y="2428"/>
                </a:cxn>
                <a:cxn ang="0">
                  <a:pos x="1147" y="2423"/>
                </a:cxn>
                <a:cxn ang="0">
                  <a:pos x="1126" y="2407"/>
                </a:cxn>
                <a:cxn ang="0">
                  <a:pos x="1110" y="2375"/>
                </a:cxn>
                <a:cxn ang="0">
                  <a:pos x="1134" y="2133"/>
                </a:cxn>
                <a:cxn ang="0">
                  <a:pos x="200" y="2130"/>
                </a:cxn>
                <a:cxn ang="0">
                  <a:pos x="129" y="2106"/>
                </a:cxn>
                <a:cxn ang="0">
                  <a:pos x="70" y="2063"/>
                </a:cxn>
                <a:cxn ang="0">
                  <a:pos x="26" y="2004"/>
                </a:cxn>
                <a:cxn ang="0">
                  <a:pos x="3" y="1933"/>
                </a:cxn>
                <a:cxn ang="0">
                  <a:pos x="0" y="239"/>
                </a:cxn>
                <a:cxn ang="0">
                  <a:pos x="12" y="164"/>
                </a:cxn>
                <a:cxn ang="0">
                  <a:pos x="46" y="99"/>
                </a:cxn>
                <a:cxn ang="0">
                  <a:pos x="97" y="47"/>
                </a:cxn>
                <a:cxn ang="0">
                  <a:pos x="163" y="12"/>
                </a:cxn>
                <a:cxn ang="0">
                  <a:pos x="238" y="0"/>
                </a:cxn>
              </a:cxnLst>
              <a:rect l="0" t="0" r="r" b="b"/>
              <a:pathLst>
                <a:path w="2973" h="2428">
                  <a:moveTo>
                    <a:pt x="1262" y="2133"/>
                  </a:moveTo>
                  <a:lnTo>
                    <a:pt x="1244" y="2300"/>
                  </a:lnTo>
                  <a:lnTo>
                    <a:pt x="1780" y="2300"/>
                  </a:lnTo>
                  <a:lnTo>
                    <a:pt x="1762" y="2133"/>
                  </a:lnTo>
                  <a:lnTo>
                    <a:pt x="1262" y="2133"/>
                  </a:lnTo>
                  <a:close/>
                  <a:moveTo>
                    <a:pt x="128" y="1825"/>
                  </a:moveTo>
                  <a:lnTo>
                    <a:pt x="128" y="1894"/>
                  </a:lnTo>
                  <a:lnTo>
                    <a:pt x="131" y="1919"/>
                  </a:lnTo>
                  <a:lnTo>
                    <a:pt x="139" y="1943"/>
                  </a:lnTo>
                  <a:lnTo>
                    <a:pt x="152" y="1963"/>
                  </a:lnTo>
                  <a:lnTo>
                    <a:pt x="169" y="1980"/>
                  </a:lnTo>
                  <a:lnTo>
                    <a:pt x="189" y="1993"/>
                  </a:lnTo>
                  <a:lnTo>
                    <a:pt x="213" y="2002"/>
                  </a:lnTo>
                  <a:lnTo>
                    <a:pt x="238" y="2005"/>
                  </a:lnTo>
                  <a:lnTo>
                    <a:pt x="2735" y="2005"/>
                  </a:lnTo>
                  <a:lnTo>
                    <a:pt x="2761" y="2002"/>
                  </a:lnTo>
                  <a:lnTo>
                    <a:pt x="2784" y="1993"/>
                  </a:lnTo>
                  <a:lnTo>
                    <a:pt x="2804" y="1980"/>
                  </a:lnTo>
                  <a:lnTo>
                    <a:pt x="2820" y="1963"/>
                  </a:lnTo>
                  <a:lnTo>
                    <a:pt x="2834" y="1943"/>
                  </a:lnTo>
                  <a:lnTo>
                    <a:pt x="2842" y="1919"/>
                  </a:lnTo>
                  <a:lnTo>
                    <a:pt x="2845" y="1894"/>
                  </a:lnTo>
                  <a:lnTo>
                    <a:pt x="2845" y="1825"/>
                  </a:lnTo>
                  <a:lnTo>
                    <a:pt x="128" y="1825"/>
                  </a:lnTo>
                  <a:close/>
                  <a:moveTo>
                    <a:pt x="238" y="129"/>
                  </a:moveTo>
                  <a:lnTo>
                    <a:pt x="213" y="132"/>
                  </a:lnTo>
                  <a:lnTo>
                    <a:pt x="189" y="140"/>
                  </a:lnTo>
                  <a:lnTo>
                    <a:pt x="169" y="153"/>
                  </a:lnTo>
                  <a:lnTo>
                    <a:pt x="152" y="170"/>
                  </a:lnTo>
                  <a:lnTo>
                    <a:pt x="139" y="190"/>
                  </a:lnTo>
                  <a:lnTo>
                    <a:pt x="131" y="213"/>
                  </a:lnTo>
                  <a:lnTo>
                    <a:pt x="128" y="239"/>
                  </a:lnTo>
                  <a:lnTo>
                    <a:pt x="128" y="1696"/>
                  </a:lnTo>
                  <a:lnTo>
                    <a:pt x="2845" y="1696"/>
                  </a:lnTo>
                  <a:lnTo>
                    <a:pt x="2845" y="239"/>
                  </a:lnTo>
                  <a:lnTo>
                    <a:pt x="2842" y="213"/>
                  </a:lnTo>
                  <a:lnTo>
                    <a:pt x="2834" y="190"/>
                  </a:lnTo>
                  <a:lnTo>
                    <a:pt x="2820" y="170"/>
                  </a:lnTo>
                  <a:lnTo>
                    <a:pt x="2804" y="153"/>
                  </a:lnTo>
                  <a:lnTo>
                    <a:pt x="2784" y="140"/>
                  </a:lnTo>
                  <a:lnTo>
                    <a:pt x="2761" y="132"/>
                  </a:lnTo>
                  <a:lnTo>
                    <a:pt x="2735" y="129"/>
                  </a:lnTo>
                  <a:lnTo>
                    <a:pt x="238" y="129"/>
                  </a:lnTo>
                  <a:close/>
                  <a:moveTo>
                    <a:pt x="238" y="0"/>
                  </a:moveTo>
                  <a:lnTo>
                    <a:pt x="2735" y="0"/>
                  </a:lnTo>
                  <a:lnTo>
                    <a:pt x="2774" y="3"/>
                  </a:lnTo>
                  <a:lnTo>
                    <a:pt x="2810" y="12"/>
                  </a:lnTo>
                  <a:lnTo>
                    <a:pt x="2845" y="26"/>
                  </a:lnTo>
                  <a:lnTo>
                    <a:pt x="2875" y="47"/>
                  </a:lnTo>
                  <a:lnTo>
                    <a:pt x="2903" y="70"/>
                  </a:lnTo>
                  <a:lnTo>
                    <a:pt x="2927" y="99"/>
                  </a:lnTo>
                  <a:lnTo>
                    <a:pt x="2947" y="129"/>
                  </a:lnTo>
                  <a:lnTo>
                    <a:pt x="2961" y="164"/>
                  </a:lnTo>
                  <a:lnTo>
                    <a:pt x="2970" y="200"/>
                  </a:lnTo>
                  <a:lnTo>
                    <a:pt x="2973" y="239"/>
                  </a:lnTo>
                  <a:lnTo>
                    <a:pt x="2973" y="1894"/>
                  </a:lnTo>
                  <a:lnTo>
                    <a:pt x="2970" y="1933"/>
                  </a:lnTo>
                  <a:lnTo>
                    <a:pt x="2961" y="1969"/>
                  </a:lnTo>
                  <a:lnTo>
                    <a:pt x="2947" y="2004"/>
                  </a:lnTo>
                  <a:lnTo>
                    <a:pt x="2927" y="2035"/>
                  </a:lnTo>
                  <a:lnTo>
                    <a:pt x="2903" y="2063"/>
                  </a:lnTo>
                  <a:lnTo>
                    <a:pt x="2875" y="2087"/>
                  </a:lnTo>
                  <a:lnTo>
                    <a:pt x="2845" y="2106"/>
                  </a:lnTo>
                  <a:lnTo>
                    <a:pt x="2810" y="2120"/>
                  </a:lnTo>
                  <a:lnTo>
                    <a:pt x="2774" y="2130"/>
                  </a:lnTo>
                  <a:lnTo>
                    <a:pt x="2735" y="2133"/>
                  </a:lnTo>
                  <a:lnTo>
                    <a:pt x="1890" y="2133"/>
                  </a:lnTo>
                  <a:lnTo>
                    <a:pt x="1915" y="2357"/>
                  </a:lnTo>
                  <a:lnTo>
                    <a:pt x="1914" y="2375"/>
                  </a:lnTo>
                  <a:lnTo>
                    <a:pt x="1909" y="2393"/>
                  </a:lnTo>
                  <a:lnTo>
                    <a:pt x="1899" y="2407"/>
                  </a:lnTo>
                  <a:lnTo>
                    <a:pt x="1888" y="2416"/>
                  </a:lnTo>
                  <a:lnTo>
                    <a:pt x="1877" y="2423"/>
                  </a:lnTo>
                  <a:lnTo>
                    <a:pt x="1864" y="2427"/>
                  </a:lnTo>
                  <a:lnTo>
                    <a:pt x="1851" y="2428"/>
                  </a:lnTo>
                  <a:lnTo>
                    <a:pt x="1173" y="2428"/>
                  </a:lnTo>
                  <a:lnTo>
                    <a:pt x="1160" y="2427"/>
                  </a:lnTo>
                  <a:lnTo>
                    <a:pt x="1147" y="2423"/>
                  </a:lnTo>
                  <a:lnTo>
                    <a:pt x="1136" y="2416"/>
                  </a:lnTo>
                  <a:lnTo>
                    <a:pt x="1126" y="2407"/>
                  </a:lnTo>
                  <a:lnTo>
                    <a:pt x="1115" y="2393"/>
                  </a:lnTo>
                  <a:lnTo>
                    <a:pt x="1110" y="2375"/>
                  </a:lnTo>
                  <a:lnTo>
                    <a:pt x="1109" y="2357"/>
                  </a:lnTo>
                  <a:lnTo>
                    <a:pt x="1134" y="2133"/>
                  </a:lnTo>
                  <a:lnTo>
                    <a:pt x="238" y="2133"/>
                  </a:lnTo>
                  <a:lnTo>
                    <a:pt x="200" y="2130"/>
                  </a:lnTo>
                  <a:lnTo>
                    <a:pt x="163" y="2120"/>
                  </a:lnTo>
                  <a:lnTo>
                    <a:pt x="129" y="2106"/>
                  </a:lnTo>
                  <a:lnTo>
                    <a:pt x="97" y="2087"/>
                  </a:lnTo>
                  <a:lnTo>
                    <a:pt x="70" y="2063"/>
                  </a:lnTo>
                  <a:lnTo>
                    <a:pt x="46" y="2035"/>
                  </a:lnTo>
                  <a:lnTo>
                    <a:pt x="26" y="2004"/>
                  </a:lnTo>
                  <a:lnTo>
                    <a:pt x="12" y="1969"/>
                  </a:lnTo>
                  <a:lnTo>
                    <a:pt x="3" y="1933"/>
                  </a:lnTo>
                  <a:lnTo>
                    <a:pt x="0" y="1894"/>
                  </a:lnTo>
                  <a:lnTo>
                    <a:pt x="0" y="239"/>
                  </a:lnTo>
                  <a:lnTo>
                    <a:pt x="3" y="200"/>
                  </a:lnTo>
                  <a:lnTo>
                    <a:pt x="12" y="164"/>
                  </a:lnTo>
                  <a:lnTo>
                    <a:pt x="26" y="129"/>
                  </a:lnTo>
                  <a:lnTo>
                    <a:pt x="46" y="99"/>
                  </a:lnTo>
                  <a:lnTo>
                    <a:pt x="70" y="70"/>
                  </a:lnTo>
                  <a:lnTo>
                    <a:pt x="97" y="47"/>
                  </a:lnTo>
                  <a:lnTo>
                    <a:pt x="129" y="26"/>
                  </a:lnTo>
                  <a:lnTo>
                    <a:pt x="163" y="12"/>
                  </a:lnTo>
                  <a:lnTo>
                    <a:pt x="200" y="3"/>
                  </a:lnTo>
                  <a:lnTo>
                    <a:pt x="2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3" name="Freeform 9"/>
            <p:cNvSpPr>
              <a:spLocks noEditPoints="1"/>
            </p:cNvSpPr>
            <p:nvPr/>
          </p:nvSpPr>
          <p:spPr bwMode="auto">
            <a:xfrm>
              <a:off x="1791" y="3003"/>
              <a:ext cx="2512" cy="372"/>
            </a:xfrm>
            <a:custGeom>
              <a:avLst/>
              <a:gdLst/>
              <a:ahLst/>
              <a:cxnLst>
                <a:cxn ang="0">
                  <a:pos x="230" y="127"/>
                </a:cxn>
                <a:cxn ang="0">
                  <a:pos x="170" y="243"/>
                </a:cxn>
                <a:cxn ang="0">
                  <a:pos x="2343" y="243"/>
                </a:cxn>
                <a:cxn ang="0">
                  <a:pos x="2282" y="127"/>
                </a:cxn>
                <a:cxn ang="0">
                  <a:pos x="230" y="127"/>
                </a:cxn>
                <a:cxn ang="0">
                  <a:pos x="191" y="0"/>
                </a:cxn>
                <a:cxn ang="0">
                  <a:pos x="2322" y="0"/>
                </a:cxn>
                <a:cxn ang="0">
                  <a:pos x="2339" y="2"/>
                </a:cxn>
                <a:cxn ang="0">
                  <a:pos x="2355" y="9"/>
                </a:cxn>
                <a:cxn ang="0">
                  <a:pos x="2369" y="20"/>
                </a:cxn>
                <a:cxn ang="0">
                  <a:pos x="2379" y="34"/>
                </a:cxn>
                <a:cxn ang="0">
                  <a:pos x="2505" y="278"/>
                </a:cxn>
                <a:cxn ang="0">
                  <a:pos x="2510" y="293"/>
                </a:cxn>
                <a:cxn ang="0">
                  <a:pos x="2512" y="309"/>
                </a:cxn>
                <a:cxn ang="0">
                  <a:pos x="2509" y="325"/>
                </a:cxn>
                <a:cxn ang="0">
                  <a:pos x="2503" y="341"/>
                </a:cxn>
                <a:cxn ang="0">
                  <a:pos x="2493" y="354"/>
                </a:cxn>
                <a:cxn ang="0">
                  <a:pos x="2480" y="364"/>
                </a:cxn>
                <a:cxn ang="0">
                  <a:pos x="2465" y="370"/>
                </a:cxn>
                <a:cxn ang="0">
                  <a:pos x="2449" y="372"/>
                </a:cxn>
                <a:cxn ang="0">
                  <a:pos x="65" y="372"/>
                </a:cxn>
                <a:cxn ang="0">
                  <a:pos x="49" y="370"/>
                </a:cxn>
                <a:cxn ang="0">
                  <a:pos x="33" y="364"/>
                </a:cxn>
                <a:cxn ang="0">
                  <a:pos x="20" y="354"/>
                </a:cxn>
                <a:cxn ang="0">
                  <a:pos x="10" y="341"/>
                </a:cxn>
                <a:cxn ang="0">
                  <a:pos x="3" y="325"/>
                </a:cxn>
                <a:cxn ang="0">
                  <a:pos x="0" y="309"/>
                </a:cxn>
                <a:cxn ang="0">
                  <a:pos x="2" y="293"/>
                </a:cxn>
                <a:cxn ang="0">
                  <a:pos x="8" y="278"/>
                </a:cxn>
                <a:cxn ang="0">
                  <a:pos x="134" y="34"/>
                </a:cxn>
                <a:cxn ang="0">
                  <a:pos x="144" y="20"/>
                </a:cxn>
                <a:cxn ang="0">
                  <a:pos x="158" y="9"/>
                </a:cxn>
                <a:cxn ang="0">
                  <a:pos x="174" y="2"/>
                </a:cxn>
                <a:cxn ang="0">
                  <a:pos x="191" y="0"/>
                </a:cxn>
              </a:cxnLst>
              <a:rect l="0" t="0" r="r" b="b"/>
              <a:pathLst>
                <a:path w="2512" h="372">
                  <a:moveTo>
                    <a:pt x="230" y="127"/>
                  </a:moveTo>
                  <a:lnTo>
                    <a:pt x="170" y="243"/>
                  </a:lnTo>
                  <a:lnTo>
                    <a:pt x="2343" y="243"/>
                  </a:lnTo>
                  <a:lnTo>
                    <a:pt x="2282" y="127"/>
                  </a:lnTo>
                  <a:lnTo>
                    <a:pt x="230" y="127"/>
                  </a:lnTo>
                  <a:close/>
                  <a:moveTo>
                    <a:pt x="191" y="0"/>
                  </a:moveTo>
                  <a:lnTo>
                    <a:pt x="2322" y="0"/>
                  </a:lnTo>
                  <a:lnTo>
                    <a:pt x="2339" y="2"/>
                  </a:lnTo>
                  <a:lnTo>
                    <a:pt x="2355" y="9"/>
                  </a:lnTo>
                  <a:lnTo>
                    <a:pt x="2369" y="20"/>
                  </a:lnTo>
                  <a:lnTo>
                    <a:pt x="2379" y="34"/>
                  </a:lnTo>
                  <a:lnTo>
                    <a:pt x="2505" y="278"/>
                  </a:lnTo>
                  <a:lnTo>
                    <a:pt x="2510" y="293"/>
                  </a:lnTo>
                  <a:lnTo>
                    <a:pt x="2512" y="309"/>
                  </a:lnTo>
                  <a:lnTo>
                    <a:pt x="2509" y="325"/>
                  </a:lnTo>
                  <a:lnTo>
                    <a:pt x="2503" y="341"/>
                  </a:lnTo>
                  <a:lnTo>
                    <a:pt x="2493" y="354"/>
                  </a:lnTo>
                  <a:lnTo>
                    <a:pt x="2480" y="364"/>
                  </a:lnTo>
                  <a:lnTo>
                    <a:pt x="2465" y="370"/>
                  </a:lnTo>
                  <a:lnTo>
                    <a:pt x="2449" y="372"/>
                  </a:lnTo>
                  <a:lnTo>
                    <a:pt x="65" y="372"/>
                  </a:lnTo>
                  <a:lnTo>
                    <a:pt x="49" y="370"/>
                  </a:lnTo>
                  <a:lnTo>
                    <a:pt x="33" y="364"/>
                  </a:lnTo>
                  <a:lnTo>
                    <a:pt x="20" y="354"/>
                  </a:lnTo>
                  <a:lnTo>
                    <a:pt x="10" y="341"/>
                  </a:lnTo>
                  <a:lnTo>
                    <a:pt x="3" y="325"/>
                  </a:lnTo>
                  <a:lnTo>
                    <a:pt x="0" y="309"/>
                  </a:lnTo>
                  <a:lnTo>
                    <a:pt x="2" y="293"/>
                  </a:lnTo>
                  <a:lnTo>
                    <a:pt x="8" y="278"/>
                  </a:lnTo>
                  <a:lnTo>
                    <a:pt x="134" y="34"/>
                  </a:lnTo>
                  <a:lnTo>
                    <a:pt x="144" y="20"/>
                  </a:lnTo>
                  <a:lnTo>
                    <a:pt x="158" y="9"/>
                  </a:lnTo>
                  <a:lnTo>
                    <a:pt x="174" y="2"/>
                  </a:lnTo>
                  <a:lnTo>
                    <a:pt x="1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4" name="Freeform 10"/>
            <p:cNvSpPr>
              <a:spLocks noEditPoints="1"/>
            </p:cNvSpPr>
            <p:nvPr/>
          </p:nvSpPr>
          <p:spPr bwMode="auto">
            <a:xfrm>
              <a:off x="4034" y="3491"/>
              <a:ext cx="641" cy="333"/>
            </a:xfrm>
            <a:custGeom>
              <a:avLst/>
              <a:gdLst/>
              <a:ahLst/>
              <a:cxnLst>
                <a:cxn ang="0">
                  <a:pos x="269" y="128"/>
                </a:cxn>
                <a:cxn ang="0">
                  <a:pos x="243" y="131"/>
                </a:cxn>
                <a:cxn ang="0">
                  <a:pos x="218" y="138"/>
                </a:cxn>
                <a:cxn ang="0">
                  <a:pos x="194" y="149"/>
                </a:cxn>
                <a:cxn ang="0">
                  <a:pos x="174" y="164"/>
                </a:cxn>
                <a:cxn ang="0">
                  <a:pos x="157" y="184"/>
                </a:cxn>
                <a:cxn ang="0">
                  <a:pos x="144" y="205"/>
                </a:cxn>
                <a:cxn ang="0">
                  <a:pos x="497" y="205"/>
                </a:cxn>
                <a:cxn ang="0">
                  <a:pos x="484" y="184"/>
                </a:cxn>
                <a:cxn ang="0">
                  <a:pos x="467" y="164"/>
                </a:cxn>
                <a:cxn ang="0">
                  <a:pos x="447" y="149"/>
                </a:cxn>
                <a:cxn ang="0">
                  <a:pos x="423" y="138"/>
                </a:cxn>
                <a:cxn ang="0">
                  <a:pos x="398" y="131"/>
                </a:cxn>
                <a:cxn ang="0">
                  <a:pos x="372" y="128"/>
                </a:cxn>
                <a:cxn ang="0">
                  <a:pos x="269" y="128"/>
                </a:cxn>
                <a:cxn ang="0">
                  <a:pos x="269" y="0"/>
                </a:cxn>
                <a:cxn ang="0">
                  <a:pos x="372" y="0"/>
                </a:cxn>
                <a:cxn ang="0">
                  <a:pos x="411" y="3"/>
                </a:cxn>
                <a:cxn ang="0">
                  <a:pos x="450" y="11"/>
                </a:cxn>
                <a:cxn ang="0">
                  <a:pos x="485" y="25"/>
                </a:cxn>
                <a:cxn ang="0">
                  <a:pos x="519" y="44"/>
                </a:cxn>
                <a:cxn ang="0">
                  <a:pos x="549" y="66"/>
                </a:cxn>
                <a:cxn ang="0">
                  <a:pos x="575" y="92"/>
                </a:cxn>
                <a:cxn ang="0">
                  <a:pos x="598" y="123"/>
                </a:cxn>
                <a:cxn ang="0">
                  <a:pos x="616" y="155"/>
                </a:cxn>
                <a:cxn ang="0">
                  <a:pos x="630" y="192"/>
                </a:cxn>
                <a:cxn ang="0">
                  <a:pos x="638" y="229"/>
                </a:cxn>
                <a:cxn ang="0">
                  <a:pos x="641" y="269"/>
                </a:cxn>
                <a:cxn ang="0">
                  <a:pos x="639" y="286"/>
                </a:cxn>
                <a:cxn ang="0">
                  <a:pos x="632" y="302"/>
                </a:cxn>
                <a:cxn ang="0">
                  <a:pos x="623" y="315"/>
                </a:cxn>
                <a:cxn ang="0">
                  <a:pos x="610" y="324"/>
                </a:cxn>
                <a:cxn ang="0">
                  <a:pos x="595" y="331"/>
                </a:cxn>
                <a:cxn ang="0">
                  <a:pos x="577" y="333"/>
                </a:cxn>
                <a:cxn ang="0">
                  <a:pos x="65" y="333"/>
                </a:cxn>
                <a:cxn ang="0">
                  <a:pos x="48" y="331"/>
                </a:cxn>
                <a:cxn ang="0">
                  <a:pos x="32" y="324"/>
                </a:cxn>
                <a:cxn ang="0">
                  <a:pos x="19" y="315"/>
                </a:cxn>
                <a:cxn ang="0">
                  <a:pos x="9" y="302"/>
                </a:cxn>
                <a:cxn ang="0">
                  <a:pos x="2" y="286"/>
                </a:cxn>
                <a:cxn ang="0">
                  <a:pos x="0" y="269"/>
                </a:cxn>
                <a:cxn ang="0">
                  <a:pos x="3" y="229"/>
                </a:cxn>
                <a:cxn ang="0">
                  <a:pos x="11" y="192"/>
                </a:cxn>
                <a:cxn ang="0">
                  <a:pos x="25" y="155"/>
                </a:cxn>
                <a:cxn ang="0">
                  <a:pos x="43" y="123"/>
                </a:cxn>
                <a:cxn ang="0">
                  <a:pos x="67" y="92"/>
                </a:cxn>
                <a:cxn ang="0">
                  <a:pos x="93" y="66"/>
                </a:cxn>
                <a:cxn ang="0">
                  <a:pos x="124" y="44"/>
                </a:cxn>
                <a:cxn ang="0">
                  <a:pos x="156" y="25"/>
                </a:cxn>
                <a:cxn ang="0">
                  <a:pos x="192" y="11"/>
                </a:cxn>
                <a:cxn ang="0">
                  <a:pos x="230" y="3"/>
                </a:cxn>
                <a:cxn ang="0">
                  <a:pos x="269" y="0"/>
                </a:cxn>
              </a:cxnLst>
              <a:rect l="0" t="0" r="r" b="b"/>
              <a:pathLst>
                <a:path w="641" h="333">
                  <a:moveTo>
                    <a:pt x="269" y="128"/>
                  </a:moveTo>
                  <a:lnTo>
                    <a:pt x="243" y="131"/>
                  </a:lnTo>
                  <a:lnTo>
                    <a:pt x="218" y="138"/>
                  </a:lnTo>
                  <a:lnTo>
                    <a:pt x="194" y="149"/>
                  </a:lnTo>
                  <a:lnTo>
                    <a:pt x="174" y="164"/>
                  </a:lnTo>
                  <a:lnTo>
                    <a:pt x="157" y="184"/>
                  </a:lnTo>
                  <a:lnTo>
                    <a:pt x="144" y="205"/>
                  </a:lnTo>
                  <a:lnTo>
                    <a:pt x="497" y="205"/>
                  </a:lnTo>
                  <a:lnTo>
                    <a:pt x="484" y="184"/>
                  </a:lnTo>
                  <a:lnTo>
                    <a:pt x="467" y="164"/>
                  </a:lnTo>
                  <a:lnTo>
                    <a:pt x="447" y="149"/>
                  </a:lnTo>
                  <a:lnTo>
                    <a:pt x="423" y="138"/>
                  </a:lnTo>
                  <a:lnTo>
                    <a:pt x="398" y="131"/>
                  </a:lnTo>
                  <a:lnTo>
                    <a:pt x="372" y="128"/>
                  </a:lnTo>
                  <a:lnTo>
                    <a:pt x="269" y="128"/>
                  </a:lnTo>
                  <a:close/>
                  <a:moveTo>
                    <a:pt x="269" y="0"/>
                  </a:moveTo>
                  <a:lnTo>
                    <a:pt x="372" y="0"/>
                  </a:lnTo>
                  <a:lnTo>
                    <a:pt x="411" y="3"/>
                  </a:lnTo>
                  <a:lnTo>
                    <a:pt x="450" y="11"/>
                  </a:lnTo>
                  <a:lnTo>
                    <a:pt x="485" y="25"/>
                  </a:lnTo>
                  <a:lnTo>
                    <a:pt x="519" y="44"/>
                  </a:lnTo>
                  <a:lnTo>
                    <a:pt x="549" y="66"/>
                  </a:lnTo>
                  <a:lnTo>
                    <a:pt x="575" y="92"/>
                  </a:lnTo>
                  <a:lnTo>
                    <a:pt x="598" y="123"/>
                  </a:lnTo>
                  <a:lnTo>
                    <a:pt x="616" y="155"/>
                  </a:lnTo>
                  <a:lnTo>
                    <a:pt x="630" y="192"/>
                  </a:lnTo>
                  <a:lnTo>
                    <a:pt x="638" y="229"/>
                  </a:lnTo>
                  <a:lnTo>
                    <a:pt x="641" y="269"/>
                  </a:lnTo>
                  <a:lnTo>
                    <a:pt x="639" y="286"/>
                  </a:lnTo>
                  <a:lnTo>
                    <a:pt x="632" y="302"/>
                  </a:lnTo>
                  <a:lnTo>
                    <a:pt x="623" y="315"/>
                  </a:lnTo>
                  <a:lnTo>
                    <a:pt x="610" y="324"/>
                  </a:lnTo>
                  <a:lnTo>
                    <a:pt x="595" y="331"/>
                  </a:lnTo>
                  <a:lnTo>
                    <a:pt x="577" y="333"/>
                  </a:lnTo>
                  <a:lnTo>
                    <a:pt x="65" y="333"/>
                  </a:lnTo>
                  <a:lnTo>
                    <a:pt x="48" y="331"/>
                  </a:lnTo>
                  <a:lnTo>
                    <a:pt x="32" y="324"/>
                  </a:lnTo>
                  <a:lnTo>
                    <a:pt x="19" y="315"/>
                  </a:lnTo>
                  <a:lnTo>
                    <a:pt x="9" y="302"/>
                  </a:lnTo>
                  <a:lnTo>
                    <a:pt x="2" y="286"/>
                  </a:lnTo>
                  <a:lnTo>
                    <a:pt x="0" y="269"/>
                  </a:lnTo>
                  <a:lnTo>
                    <a:pt x="3" y="229"/>
                  </a:lnTo>
                  <a:lnTo>
                    <a:pt x="11" y="192"/>
                  </a:lnTo>
                  <a:lnTo>
                    <a:pt x="25" y="155"/>
                  </a:lnTo>
                  <a:lnTo>
                    <a:pt x="43" y="123"/>
                  </a:lnTo>
                  <a:lnTo>
                    <a:pt x="67" y="92"/>
                  </a:lnTo>
                  <a:lnTo>
                    <a:pt x="93" y="66"/>
                  </a:lnTo>
                  <a:lnTo>
                    <a:pt x="124" y="44"/>
                  </a:lnTo>
                  <a:lnTo>
                    <a:pt x="156" y="25"/>
                  </a:lnTo>
                  <a:lnTo>
                    <a:pt x="192" y="11"/>
                  </a:lnTo>
                  <a:lnTo>
                    <a:pt x="230" y="3"/>
                  </a:lnTo>
                  <a:lnTo>
                    <a:pt x="2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17" name="직선 화살표 연결선 16"/>
          <p:cNvCxnSpPr/>
          <p:nvPr/>
        </p:nvCxnSpPr>
        <p:spPr>
          <a:xfrm>
            <a:off x="2166918" y="5143512"/>
            <a:ext cx="785818" cy="15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738422" y="5143512"/>
            <a:ext cx="4357718" cy="15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952736" y="1285860"/>
            <a:ext cx="6357982" cy="500066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809860" y="1214422"/>
            <a:ext cx="428628" cy="419104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524108" y="1142984"/>
            <a:ext cx="768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톰캣</a:t>
            </a:r>
            <a:endParaRPr lang="ko-KR" altLang="en-US" sz="240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95480" y="4500570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요청</a:t>
            </a:r>
            <a:endParaRPr lang="ko-KR" altLang="en-US" sz="240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38620" y="4572008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ServetRequest</a:t>
            </a:r>
            <a:endParaRPr lang="ko-KR" altLang="en-US" sz="240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53330" y="4929198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서블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릿</a:t>
            </a:r>
            <a:endParaRPr lang="ko-KR" altLang="en-US" sz="240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7" name="대각선 방향의 모서리가 둥근 사각형 26"/>
          <p:cNvSpPr/>
          <p:nvPr/>
        </p:nvSpPr>
        <p:spPr>
          <a:xfrm>
            <a:off x="6738950" y="1428736"/>
            <a:ext cx="2357454" cy="571504"/>
          </a:xfrm>
          <a:prstGeom prst="round2Diag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latin typeface="나눔명조" pitchFamily="18" charset="-127"/>
                <a:ea typeface="나눔명조" pitchFamily="18" charset="-127"/>
              </a:rPr>
              <a:t>ServletContext</a:t>
            </a:r>
            <a:endParaRPr lang="ko-KR" altLang="en-US" sz="24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8" name="대각선 방향의 모서리가 둥근 사각형 27"/>
          <p:cNvSpPr/>
          <p:nvPr/>
        </p:nvSpPr>
        <p:spPr>
          <a:xfrm>
            <a:off x="3881430" y="1928802"/>
            <a:ext cx="2571768" cy="785818"/>
          </a:xfrm>
          <a:prstGeom prst="round2Diag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latin typeface="나눔명조" pitchFamily="18" charset="-127"/>
                <a:ea typeface="나눔명조" pitchFamily="18" charset="-127"/>
              </a:rPr>
              <a:t>ServletRequest</a:t>
            </a:r>
            <a:endParaRPr lang="en-US" altLang="ko-KR" sz="2400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en-US" altLang="ko-KR" sz="2400" dirty="0" smtClean="0">
                <a:latin typeface="나눔명조" pitchFamily="18" charset="-127"/>
                <a:ea typeface="나눔명조" pitchFamily="18" charset="-127"/>
              </a:rPr>
              <a:t>Listener</a:t>
            </a:r>
            <a:endParaRPr lang="ko-KR" altLang="en-US" sz="2400" dirty="0"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7453330" y="2786058"/>
            <a:ext cx="1714512" cy="1785950"/>
            <a:chOff x="6738950" y="2428868"/>
            <a:chExt cx="1714512" cy="1785950"/>
          </a:xfrm>
        </p:grpSpPr>
        <p:sp>
          <p:nvSpPr>
            <p:cNvPr id="39" name="타원 38"/>
            <p:cNvSpPr/>
            <p:nvPr/>
          </p:nvSpPr>
          <p:spPr>
            <a:xfrm>
              <a:off x="6738950" y="2428868"/>
              <a:ext cx="1714512" cy="171451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latin typeface="나눔명조" pitchFamily="18" charset="-127"/>
                  <a:ea typeface="나눔명조" pitchFamily="18" charset="-127"/>
                </a:rPr>
                <a:t>카운트 정보를</a:t>
              </a:r>
              <a:endParaRPr lang="en-US" altLang="ko-KR" sz="2000" dirty="0" smtClean="0">
                <a:latin typeface="나눔명조" pitchFamily="18" charset="-127"/>
                <a:ea typeface="나눔명조" pitchFamily="18" charset="-127"/>
              </a:endParaRPr>
            </a:p>
            <a:p>
              <a:pPr algn="ctr"/>
              <a:r>
                <a:rPr lang="ko-KR" altLang="en-US" sz="2000" dirty="0" smtClean="0">
                  <a:latin typeface="나눔명조" pitchFamily="18" charset="-127"/>
                  <a:ea typeface="나눔명조" pitchFamily="18" charset="-127"/>
                </a:rPr>
                <a:t>읽어온</a:t>
              </a:r>
              <a:r>
                <a:rPr lang="ko-KR" altLang="en-US" sz="2000" dirty="0" smtClean="0">
                  <a:latin typeface="나눔명조" pitchFamily="18" charset="-127"/>
                  <a:ea typeface="나눔명조" pitchFamily="18" charset="-127"/>
                </a:rPr>
                <a:t>다</a:t>
              </a:r>
              <a:endParaRPr lang="ko-KR" altLang="en-US" sz="2000" dirty="0">
                <a:latin typeface="나눔명조" pitchFamily="18" charset="-127"/>
                <a:ea typeface="나눔명조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453330" y="4071942"/>
              <a:ext cx="357190" cy="142876"/>
            </a:xfrm>
            <a:prstGeom prst="rect">
              <a:avLst/>
            </a:prstGeom>
            <a:solidFill>
              <a:srgbClr val="1C1C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4400000">
              <a:off x="7764895" y="3987961"/>
              <a:ext cx="223885" cy="19300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2809860" y="2786058"/>
            <a:ext cx="509590" cy="107157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물결 30"/>
          <p:cNvSpPr/>
          <p:nvPr/>
        </p:nvSpPr>
        <p:spPr>
          <a:xfrm>
            <a:off x="881034" y="2643182"/>
            <a:ext cx="2857520" cy="1214446"/>
          </a:xfrm>
          <a:prstGeom prst="wave">
            <a:avLst>
              <a:gd name="adj1" fmla="val 8344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명조" pitchFamily="18" charset="-127"/>
                <a:ea typeface="나눔명조" pitchFamily="18" charset="-127"/>
              </a:rPr>
              <a:t>요청이 </a:t>
            </a:r>
            <a:r>
              <a:rPr lang="ko-KR" altLang="en-US" dirty="0" smtClean="0">
                <a:latin typeface="나눔명조" pitchFamily="18" charset="-127"/>
                <a:ea typeface="나눔명조" pitchFamily="18" charset="-127"/>
              </a:rPr>
              <a:t>들어왔다는</a:t>
            </a:r>
            <a:endParaRPr lang="en-US" altLang="ko-KR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dirty="0" smtClean="0">
                <a:latin typeface="나눔명조" pitchFamily="18" charset="-127"/>
                <a:ea typeface="나눔명조" pitchFamily="18" charset="-127"/>
              </a:rPr>
              <a:t>이벤트 </a:t>
            </a:r>
            <a:r>
              <a:rPr lang="ko-KR" altLang="en-US" dirty="0" smtClean="0">
                <a:latin typeface="나눔명조" pitchFamily="18" charset="-127"/>
                <a:ea typeface="나눔명조" pitchFamily="18" charset="-127"/>
              </a:rPr>
              <a:t>발생</a:t>
            </a:r>
            <a:endParaRPr lang="en-US" altLang="ko-KR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(</a:t>
            </a:r>
            <a:r>
              <a:rPr lang="en-US" altLang="ko-KR" dirty="0" err="1" smtClean="0">
                <a:latin typeface="나눔명조" pitchFamily="18" charset="-127"/>
                <a:ea typeface="나눔명조" pitchFamily="18" charset="-127"/>
              </a:rPr>
              <a:t>ServletRequestEvent</a:t>
            </a:r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)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45" name="직선 화살표 연결선 44"/>
          <p:cNvCxnSpPr>
            <a:stCxn id="31" idx="3"/>
            <a:endCxn id="28" idx="1"/>
          </p:cNvCxnSpPr>
          <p:nvPr/>
        </p:nvCxnSpPr>
        <p:spPr>
          <a:xfrm flipV="1">
            <a:off x="3738554" y="2714620"/>
            <a:ext cx="1428760" cy="53578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8" idx="0"/>
            <a:endCxn id="27" idx="1"/>
          </p:cNvCxnSpPr>
          <p:nvPr/>
        </p:nvCxnSpPr>
        <p:spPr>
          <a:xfrm flipV="1">
            <a:off x="6453198" y="2000240"/>
            <a:ext cx="1464479" cy="321471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381892" y="4572008"/>
            <a:ext cx="1214446" cy="12144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 rot="20421447">
            <a:off x="3905619" y="3023150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이벤트 수신</a:t>
            </a:r>
            <a:endParaRPr lang="ko-KR" altLang="en-US" sz="200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 rot="20795070">
            <a:off x="6544212" y="2222989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카운트정보 저장</a:t>
            </a:r>
            <a:endParaRPr lang="en-US" altLang="ko-KR" sz="200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</p:nvPr>
        </p:nvGraphicFramePr>
        <p:xfrm>
          <a:off x="495300" y="1214423"/>
          <a:ext cx="8886856" cy="5143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998"/>
                <a:gridCol w="2986124"/>
                <a:gridCol w="3514734"/>
              </a:tblGrid>
              <a:tr h="594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사건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인터페이스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Listener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객체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9131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시작하거나 종료할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javax.servlet.ServletContextListener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contextInitialized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sce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 void</a:t>
                      </a:r>
                    </a:p>
                    <a:p>
                      <a:pPr latinLnBrk="1"/>
                      <a:endParaRPr lang="en-US" altLang="ko-KR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contextDestoryed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sce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 void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에 값을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추가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제거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대체할 때</a:t>
                      </a:r>
                      <a:endParaRPr lang="en-US" altLang="ko-KR" baseline="0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javax.servlet.ServletContextAttributeListener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attributeAdded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ServletContextAttributeEvent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scae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 void</a:t>
                      </a:r>
                    </a:p>
                    <a:p>
                      <a:pPr latinLnBrk="1"/>
                      <a:endParaRPr lang="en-US" altLang="ko-KR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attributeRemoved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ServletContextAttributeEvent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scae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 void</a:t>
                      </a:r>
                    </a:p>
                    <a:p>
                      <a:pPr latinLnBrk="1"/>
                      <a:endParaRPr lang="en-US" altLang="ko-KR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attributeReplaced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ServletContextAttributeEvent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scae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 void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1017" y="281687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웹</a:t>
            </a:r>
            <a:r>
              <a: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어플리케이션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2597" y="269715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</p:nvPr>
        </p:nvGraphicFramePr>
        <p:xfrm>
          <a:off x="495300" y="1214423"/>
          <a:ext cx="8886856" cy="5144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998"/>
                <a:gridCol w="2986124"/>
                <a:gridCol w="3514734"/>
              </a:tblGrid>
              <a:tr h="550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사건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인터페이스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Listener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객체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2857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생성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소멸할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javax.servlet.http.HttpSessionListener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sessionCreated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se) : void</a:t>
                      </a:r>
                    </a:p>
                    <a:p>
                      <a:pPr latinLnBrk="1"/>
                      <a:endParaRPr lang="en-US" altLang="ko-KR" sz="500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sessionDestoryed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se) : void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857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활성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비활성 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javax.servlet.http.HttpSessionActivationListener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sessionDidActivate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e) : void</a:t>
                      </a:r>
                    </a:p>
                    <a:p>
                      <a:pPr latinLnBrk="1"/>
                      <a:endParaRPr lang="en-US" altLang="ko-KR" sz="500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sessionWillPassivate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e) : void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221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에 값을 추가하고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제거하고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대체할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javax.servlet.http.HttpSessionAttributeListener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attributeAdded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HttpSessionBindingEvent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e) : void</a:t>
                      </a:r>
                    </a:p>
                    <a:p>
                      <a:pPr latinLnBrk="1"/>
                      <a:endParaRPr lang="en-US" altLang="ko-KR" sz="500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attributeRemoved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HttpSessionBindingEvent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e) : void</a:t>
                      </a:r>
                    </a:p>
                    <a:p>
                      <a:pPr latinLnBrk="1"/>
                      <a:endParaRPr lang="en-US" altLang="ko-KR" sz="500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attributeReplaced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HttpSessionBindingEvent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e) : void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1017" y="281687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세션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2597" y="269715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</p:nvPr>
        </p:nvGraphicFramePr>
        <p:xfrm>
          <a:off x="495300" y="1214423"/>
          <a:ext cx="8886856" cy="5143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998"/>
                <a:gridCol w="2986124"/>
                <a:gridCol w="3514734"/>
              </a:tblGrid>
              <a:tr h="594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사건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인터페이스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Listener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객체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9131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요청을 받고 응답할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javax.servlet.ServletRequestListener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requestDestroyed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ServletRequestEvent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sre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:void </a:t>
                      </a:r>
                    </a:p>
                    <a:p>
                      <a:pPr latinLnBrk="1"/>
                      <a:endParaRPr lang="ko-KR" altLang="en-US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requestInitialized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ServletRequestEvent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sre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):void 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ServletRequest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에 값을 추가하고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제거하고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대체할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javax.servlet.ServletRequestAttributeListener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attributeAdded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HttpSessionBindingEvent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event) </a:t>
                      </a:r>
                    </a:p>
                    <a:p>
                      <a:pPr latinLnBrk="1"/>
                      <a:endParaRPr lang="en-US" altLang="ko-KR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attributeRemoved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HttpSessionBindingEvent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event) </a:t>
                      </a:r>
                    </a:p>
                    <a:p>
                      <a:pPr latinLnBrk="1"/>
                      <a:endParaRPr lang="en-US" altLang="ko-KR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attributeReplaced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HttpSessionBindingEvent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event)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1017" y="281687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요청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2597" y="269715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201-13\Downloads\40ef82da-b41a-4240-95b2-8f677ccad3f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7660" y="1"/>
            <a:ext cx="10292026" cy="685800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0" y="2035959"/>
            <a:ext cx="9906000" cy="2786082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88872" y="3167390"/>
            <a:ext cx="2528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인터페이스</a:t>
            </a:r>
            <a:r>
              <a: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034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필수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303</Words>
  <Application>Microsoft Office PowerPoint</Application>
  <PresentationFormat>A4 용지(210x297mm)</PresentationFormat>
  <Paragraphs>135</Paragraphs>
  <Slides>10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201-13</cp:lastModifiedBy>
  <cp:revision>72</cp:revision>
  <dcterms:created xsi:type="dcterms:W3CDTF">2014-08-30T22:01:36Z</dcterms:created>
  <dcterms:modified xsi:type="dcterms:W3CDTF">2016-09-08T09:11:07Z</dcterms:modified>
</cp:coreProperties>
</file>